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89257726479121"/>
          <c:y val="2.3257233306045767E-2"/>
          <c:w val="0.84996744040500805"/>
          <c:h val="0.7323301502101125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Sheet4!$A$2:$A$34</c:f>
              <c:numCache>
                <c:formatCode>General</c:formatCode>
                <c:ptCount val="3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</c:numCache>
            </c:numRef>
          </c:xVal>
          <c:yVal>
            <c:numRef>
              <c:f>Sheet4!$I$2:$I$34</c:f>
              <c:numCache>
                <c:formatCode>General</c:formatCode>
                <c:ptCount val="33"/>
                <c:pt idx="0">
                  <c:v>0</c:v>
                </c:pt>
                <c:pt idx="1">
                  <c:v>0.86205621810780042</c:v>
                </c:pt>
                <c:pt idx="2">
                  <c:v>2.5161405268790924</c:v>
                </c:pt>
                <c:pt idx="3">
                  <c:v>3.4402704426401653</c:v>
                </c:pt>
                <c:pt idx="4">
                  <c:v>2.9966512043286913</c:v>
                </c:pt>
                <c:pt idx="5">
                  <c:v>1.8028986647628282</c:v>
                </c:pt>
                <c:pt idx="6">
                  <c:v>0.98978888146745847</c:v>
                </c:pt>
                <c:pt idx="7">
                  <c:v>1.1659187214143585</c:v>
                </c:pt>
                <c:pt idx="8">
                  <c:v>2.0051936852332384</c:v>
                </c:pt>
                <c:pt idx="9">
                  <c:v>2.6880058105026543</c:v>
                </c:pt>
                <c:pt idx="10">
                  <c:v>2.6737033611808267</c:v>
                </c:pt>
                <c:pt idx="11">
                  <c:v>2.1005705529849652</c:v>
                </c:pt>
                <c:pt idx="12">
                  <c:v>1.5475197828556941</c:v>
                </c:pt>
                <c:pt idx="13">
                  <c:v>1.4717892978887157</c:v>
                </c:pt>
                <c:pt idx="14">
                  <c:v>1.8499647387203302</c:v>
                </c:pt>
                <c:pt idx="15">
                  <c:v>2.284618762803321</c:v>
                </c:pt>
                <c:pt idx="16">
                  <c:v>2.4032996044423824</c:v>
                </c:pt>
                <c:pt idx="17">
                  <c:v>2.1643821690989919</c:v>
                </c:pt>
                <c:pt idx="18">
                  <c:v>1.8317871259809011</c:v>
                </c:pt>
                <c:pt idx="19">
                  <c:v>1.699659601133209</c:v>
                </c:pt>
                <c:pt idx="20">
                  <c:v>1.8417679527620749</c:v>
                </c:pt>
                <c:pt idx="21">
                  <c:v>2.0899772884969039</c:v>
                </c:pt>
                <c:pt idx="22">
                  <c:v>2.2182123656142405</c:v>
                </c:pt>
                <c:pt idx="23">
                  <c:v>2.141357599928098</c:v>
                </c:pt>
                <c:pt idx="24">
                  <c:v>1.9606355084789222</c:v>
                </c:pt>
                <c:pt idx="25">
                  <c:v>1.8454767210374841</c:v>
                </c:pt>
                <c:pt idx="26">
                  <c:v>1.8799628788420428</c:v>
                </c:pt>
                <c:pt idx="27">
                  <c:v>2.0082293121090209</c:v>
                </c:pt>
                <c:pt idx="28">
                  <c:v>2.1063871829466749</c:v>
                </c:pt>
                <c:pt idx="29">
                  <c:v>2.0980955142693345</c:v>
                </c:pt>
                <c:pt idx="30">
                  <c:v>2.009560100735261</c:v>
                </c:pt>
                <c:pt idx="31">
                  <c:v>1.9291066348660193</c:v>
                </c:pt>
                <c:pt idx="32">
                  <c:v>1.9223150792161663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2A6-4BC6-8620-1CE3F42AE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845760"/>
        <c:axId val="436840840"/>
      </c:scatterChart>
      <c:valAx>
        <c:axId val="43684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aseline="0" dirty="0">
                    <a:solidFill>
                      <a:schemeClr val="tx1"/>
                    </a:solidFill>
                  </a:rPr>
                  <a:t>t</a:t>
                </a:r>
              </a:p>
            </c:rich>
          </c:tx>
          <c:layout>
            <c:manualLayout>
              <c:xMode val="edge"/>
              <c:yMode val="edge"/>
              <c:x val="0.49947760527699014"/>
              <c:y val="0.849093980232523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40840"/>
        <c:crosses val="autoZero"/>
        <c:crossBetween val="midCat"/>
      </c:valAx>
      <c:valAx>
        <c:axId val="436840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4576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0.14844</cdr:x>
      <cdr:y>0.40623</cdr:y>
    </cdr:from>
    <cdr:to>
      <cdr:x>0.92149</cdr:x>
      <cdr:y>0.40623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753493" y="1109181"/>
          <a:ext cx="3924000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1</cdr:x>
      <cdr:y>0.47251</cdr:y>
    </cdr:from>
    <cdr:to>
      <cdr:x>1</cdr:x>
      <cdr:y>0.82462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5076000" y="1290156"/>
          <a:ext cx="0" cy="961416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0.03456</cdr:x>
      <cdr:y>0</cdr:y>
    </cdr:from>
    <cdr:to>
      <cdr:x>0.12838</cdr:x>
      <cdr:y>0.1685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4712" y="0"/>
          <a:ext cx="474291" cy="462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ϴ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endParaRPr lang="en-GB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0.02028</cdr:x>
      <cdr:y>0.33591</cdr:y>
    </cdr:from>
    <cdr:to>
      <cdr:x>0.11395</cdr:x>
      <cdr:y>0.45386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2513" y="921458"/>
          <a:ext cx="473533" cy="323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0.1</a:t>
          </a:r>
          <a:endParaRPr lang="en-GB" sz="1600" dirty="0"/>
        </a:p>
      </cdr:txBody>
    </cdr:sp>
  </cdr:relSizeAnchor>
  <cdr:relSizeAnchor xmlns:cdr="http://schemas.openxmlformats.org/drawingml/2006/chartDrawing">
    <cdr:from>
      <cdr:x>0.06095</cdr:x>
      <cdr:y>0.68986</cdr:y>
    </cdr:from>
    <cdr:to>
      <cdr:x>0.15463</cdr:x>
      <cdr:y>0.80781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08113" y="1892431"/>
          <a:ext cx="473583" cy="323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>
              <a:solidFill>
                <a:schemeClr val="tx1"/>
              </a:solidFill>
            </a:rPr>
            <a:t>0</a:t>
          </a:r>
          <a:endParaRPr lang="en-GB" sz="20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9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1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6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7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3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1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1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1C00-04D7-420C-B61F-851319D87A7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DB6E-246A-4E61-B965-1CEB11346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92.png"/><Relationship Id="rId5" Type="http://schemas.openxmlformats.org/officeDocument/2006/relationships/image" Target="../media/image87.png"/><Relationship Id="rId10" Type="http://schemas.openxmlformats.org/officeDocument/2006/relationships/image" Target="../media/image91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4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101.png"/><Relationship Id="rId5" Type="http://schemas.openxmlformats.org/officeDocument/2006/relationships/image" Target="../media/image96.png"/><Relationship Id="rId10" Type="http://schemas.openxmlformats.org/officeDocument/2006/relationships/image" Target="../media/image100.png"/><Relationship Id="rId4" Type="http://schemas.openxmlformats.org/officeDocument/2006/relationships/image" Target="../media/image95.png"/><Relationship Id="rId9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2526" y="1207739"/>
            <a:ext cx="5982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Loop system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4827" y="318104"/>
            <a:ext cx="9762978" cy="3849254"/>
            <a:chOff x="759820" y="1652525"/>
            <a:chExt cx="9762978" cy="3849254"/>
          </a:xfrm>
        </p:grpSpPr>
        <p:grpSp>
          <p:nvGrpSpPr>
            <p:cNvPr id="3" name="Group 2"/>
            <p:cNvGrpSpPr/>
            <p:nvPr/>
          </p:nvGrpSpPr>
          <p:grpSpPr>
            <a:xfrm>
              <a:off x="759820" y="1652525"/>
              <a:ext cx="9762978" cy="3849254"/>
              <a:chOff x="2682695" y="1591284"/>
              <a:chExt cx="6732888" cy="244196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449504" y="2862844"/>
                <a:ext cx="710435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56438" y="2815242"/>
                <a:ext cx="661120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246096" y="2851481"/>
                <a:ext cx="850494" cy="253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94198" y="3456052"/>
                <a:ext cx="871906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310745" y="2120688"/>
                <a:ext cx="704728" cy="253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93511" y="2814346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509367" y="2814346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3210029" y="2968155"/>
                <a:ext cx="404553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099611" y="2987921"/>
                <a:ext cx="360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6169692" y="2981639"/>
                <a:ext cx="288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3954722" y="2997382"/>
                <a:ext cx="288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7137822" y="2964904"/>
                <a:ext cx="36576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8111505" y="2960141"/>
                <a:ext cx="0" cy="5800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3738015" y="3598190"/>
                <a:ext cx="16395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6282705" y="3548858"/>
                <a:ext cx="1828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3738015" y="3130190"/>
                <a:ext cx="0" cy="468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31818" y="1764400"/>
                <a:ext cx="640080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6" idx="0"/>
              </p:cNvCxnSpPr>
              <p:nvPr/>
            </p:nvCxnSpPr>
            <p:spPr>
              <a:xfrm>
                <a:off x="7686705" y="2406976"/>
                <a:ext cx="0" cy="4073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970397" y="2265715"/>
                <a:ext cx="324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549490" y="2830991"/>
                <a:ext cx="304800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∑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87273" y="2823777"/>
                <a:ext cx="289585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∑</a:t>
                </a:r>
                <a:endParaRPr lang="en-GB" sz="1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467241" y="2605051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302287" y="2723219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427587" y="2671812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55961" y="3047987"/>
                <a:ext cx="231848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20460" y="1591284"/>
                <a:ext cx="734144" cy="292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(s)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25201" y="2715463"/>
                <a:ext cx="649618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endParaRPr lang="en-GB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466746" y="2810311"/>
                <a:ext cx="517812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To(s)</a:t>
                </a:r>
                <a:endParaRPr lang="en-GB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399303" y="2480661"/>
                <a:ext cx="96040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Comparator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455175" y="2348646"/>
                <a:ext cx="960408" cy="410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Controlled variable</a:t>
                </a: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447239" y="3291796"/>
                <a:ext cx="418059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GB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114458" y="3662264"/>
                <a:ext cx="960408" cy="370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variable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682695" y="2948658"/>
                <a:ext cx="757352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point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47029" y="1652032"/>
                <a:ext cx="673047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7494560" y="2102366"/>
                <a:ext cx="383753" cy="307617"/>
                <a:chOff x="8183219" y="715469"/>
                <a:chExt cx="383753" cy="307617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8183219" y="715469"/>
                  <a:ext cx="354676" cy="30761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dirty="0"/>
                    <a:t>∑∑</a:t>
                  </a:r>
                </a:p>
                <a:p>
                  <a:endParaRPr lang="en-GB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8250748" y="763153"/>
                  <a:ext cx="316224" cy="253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000" dirty="0" smtClean="0"/>
                    <a:t>Σ</a:t>
                  </a:r>
                  <a:endParaRPr lang="en-US" sz="2000" dirty="0"/>
                </a:p>
              </p:txBody>
            </p:sp>
          </p:grpSp>
          <p:cxnSp>
            <p:nvCxnSpPr>
              <p:cNvPr id="45" name="Straight Arrow Connector 44"/>
              <p:cNvCxnSpPr/>
              <p:nvPr/>
            </p:nvCxnSpPr>
            <p:spPr>
              <a:xfrm>
                <a:off x="7671898" y="1775890"/>
                <a:ext cx="0" cy="3357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6007692" y="1790531"/>
                <a:ext cx="324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547837" y="2119749"/>
                <a:ext cx="535253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m(s)</a:t>
                </a:r>
                <a:endParaRPr lang="en-GB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7849236" y="2948658"/>
                <a:ext cx="556379" cy="13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7394739" y="3598190"/>
                <a:ext cx="517812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endParaRPr lang="en-GB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7015473" y="2273355"/>
                <a:ext cx="4572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6154604" y="2683271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38149" y="2735983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122991" y="2695652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680703" y="1903674"/>
                <a:ext cx="231848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GB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313183" y="2050543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272876" y="1790014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876" y="1790014"/>
                  <a:ext cx="78779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235146" y="3606068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146" y="3606068"/>
                  <a:ext cx="7877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312183" y="250669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183" y="2506692"/>
                  <a:ext cx="7877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295922" y="357743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5922" y="3577430"/>
                  <a:ext cx="7877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16515" y="363309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6515" y="3633092"/>
                  <a:ext cx="7877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58688" y="4568163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8688" y="4568163"/>
                  <a:ext cx="7877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01408" y="4283095"/>
                <a:ext cx="3344826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08" y="4283095"/>
                <a:ext cx="3344826" cy="5767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71848" y="5067249"/>
                <a:ext cx="3403945" cy="576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48" y="5067249"/>
                <a:ext cx="3403945" cy="576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01408" y="5802766"/>
                <a:ext cx="3474606" cy="604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08" y="5802766"/>
                <a:ext cx="3474606" cy="6048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05" y="68608"/>
            <a:ext cx="5943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Transfer function of a closed loop system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12735" y="1146448"/>
            <a:ext cx="9457345" cy="3721009"/>
            <a:chOff x="1737524" y="778933"/>
            <a:chExt cx="9762978" cy="3721009"/>
          </a:xfrm>
        </p:grpSpPr>
        <p:sp>
          <p:nvSpPr>
            <p:cNvPr id="11" name="TextBox 10"/>
            <p:cNvSpPr txBox="1"/>
            <p:nvPr/>
          </p:nvSpPr>
          <p:spPr>
            <a:xfrm>
              <a:off x="5749516" y="2783289"/>
              <a:ext cx="103016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9614" y="2708254"/>
              <a:ext cx="958653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4523" y="2765378"/>
              <a:ext cx="123325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9320" y="3718361"/>
              <a:ext cx="126430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98353" y="1613431"/>
              <a:ext cx="102188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058246" y="2706842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8736407" y="2706842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502181" y="2949291"/>
              <a:ext cx="586619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42156" y="2980448"/>
              <a:ext cx="52201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793820" y="2970545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582018" y="2995361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197650" y="2944166"/>
              <a:ext cx="530368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609533" y="2936658"/>
              <a:ext cx="0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3267784" y="3942413"/>
              <a:ext cx="23774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957694" y="3864651"/>
              <a:ext cx="26518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3267784" y="3204706"/>
              <a:ext cx="0" cy="737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043940" y="1051815"/>
              <a:ext cx="928144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7" idx="0"/>
            </p:cNvCxnSpPr>
            <p:nvPr/>
          </p:nvCxnSpPr>
          <p:spPr>
            <a:xfrm>
              <a:off x="8993554" y="2064706"/>
              <a:ext cx="0" cy="642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504834" y="1842037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794587" y="2733079"/>
              <a:ext cx="44197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∑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94205" y="2721708"/>
              <a:ext cx="4199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∑</a:t>
              </a:r>
              <a:endParaRPr lang="en-GB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75322" y="2376931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36132" y="2563199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17650" y="2482166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03797" y="3075129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07401" y="778933"/>
              <a:ext cx="106454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(s)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99160" y="2550973"/>
              <a:ext cx="94197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124647" y="2700481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To(s)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76637" y="2180855"/>
              <a:ext cx="13926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Comparator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107869" y="1972760"/>
              <a:ext cx="1392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Controlled variable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96189" y="3459445"/>
              <a:ext cx="6062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5627" y="3915167"/>
              <a:ext cx="1392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Measured variable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37524" y="2918557"/>
              <a:ext cx="10981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50966" y="874690"/>
              <a:ext cx="975947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8714936" y="1584550"/>
              <a:ext cx="556458" cy="484896"/>
              <a:chOff x="8183219" y="715469"/>
              <a:chExt cx="383753" cy="307617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8183219" y="715469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∑∑</a:t>
                </a:r>
              </a:p>
              <a:p>
                <a:endParaRPr lang="en-GB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250748" y="763153"/>
                <a:ext cx="316224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endParaRPr lang="en-US" sz="2000" dirty="0"/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>
              <a:off x="8972084" y="1069927"/>
              <a:ext cx="0" cy="5291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558913" y="1093005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892103" y="1611951"/>
              <a:ext cx="77614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9229231" y="2918557"/>
              <a:ext cx="806774" cy="21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8570191" y="3942413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8020239" y="1854079"/>
              <a:ext cx="662960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771942" y="2500229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57986" y="2583318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76058" y="2519745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984851" y="1271352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451931" y="1502862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250580" y="91642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0580" y="916422"/>
                  <a:ext cx="78779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12850" y="2732476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2850" y="2732476"/>
                  <a:ext cx="7877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289887" y="163310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887" y="1633100"/>
                  <a:ext cx="7877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273626" y="2703838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3626" y="2703838"/>
                  <a:ext cx="7877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994219" y="275950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219" y="2759500"/>
                  <a:ext cx="7877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936392" y="3694571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6392" y="3694571"/>
                  <a:ext cx="7877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Box 58"/>
            <p:cNvSpPr txBox="1"/>
            <p:nvPr/>
          </p:nvSpPr>
          <p:spPr>
            <a:xfrm>
              <a:off x="9042125" y="916422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Z2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001534" y="2139726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Z1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92147" y="1806900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Z3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39662" y="2903168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Z4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30148" y="630221"/>
            <a:ext cx="3908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try to derive the transfer function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60346" y="1015481"/>
                <a:ext cx="1412310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46" y="1015481"/>
                <a:ext cx="1412310" cy="5767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278983" y="1552295"/>
            <a:ext cx="3908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 only input variable 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8474" y="1966710"/>
            <a:ext cx="3908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m and Tsp are both constants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and Tsp=0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30680" y="3661159"/>
                <a:ext cx="2574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80" y="3661159"/>
                <a:ext cx="2574359" cy="276999"/>
              </a:xfrm>
              <a:prstGeom prst="rect">
                <a:avLst/>
              </a:prstGeom>
              <a:blipFill>
                <a:blip r:embed="rId9"/>
                <a:stretch>
                  <a:fillRect l="-711" t="-4444" r="-189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66697" y="4060732"/>
                <a:ext cx="1474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7" y="4060732"/>
                <a:ext cx="1474763" cy="276999"/>
              </a:xfrm>
              <a:prstGeom prst="rect">
                <a:avLst/>
              </a:prstGeom>
              <a:blipFill>
                <a:blip r:embed="rId10"/>
                <a:stretch>
                  <a:fillRect l="-371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89049" y="4418597"/>
                <a:ext cx="2544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 smtClean="0"/>
                  <a:t>Z1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49" y="4418597"/>
                <a:ext cx="2544799" cy="276999"/>
              </a:xfrm>
              <a:prstGeom prst="rect">
                <a:avLst/>
              </a:prstGeom>
              <a:blipFill>
                <a:blip r:embed="rId11"/>
                <a:stretch>
                  <a:fillRect l="-5502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34771" y="5212568"/>
                <a:ext cx="2977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 smtClean="0"/>
                  <a:t>Z1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…………..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71" y="5212568"/>
                <a:ext cx="2977290" cy="276999"/>
              </a:xfrm>
              <a:prstGeom prst="rect">
                <a:avLst/>
              </a:prstGeom>
              <a:blipFill>
                <a:blip r:embed="rId12"/>
                <a:stretch>
                  <a:fillRect l="-4918" t="-28261" r="-143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91763" y="4860095"/>
                <a:ext cx="53140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 smtClean="0"/>
                  <a:t>Z1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63" y="4860095"/>
                <a:ext cx="5314019" cy="276999"/>
              </a:xfrm>
              <a:prstGeom prst="rect">
                <a:avLst/>
              </a:prstGeom>
              <a:blipFill>
                <a:blip r:embed="rId13"/>
                <a:stretch>
                  <a:fillRect l="-2752" t="-2826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231475" y="5511686"/>
            <a:ext cx="265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Subs. Eq.(2) in (1) gives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16257" y="5974975"/>
                <a:ext cx="30800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7" y="5974975"/>
                <a:ext cx="3080010" cy="276999"/>
              </a:xfrm>
              <a:prstGeom prst="rect">
                <a:avLst/>
              </a:prstGeom>
              <a:blipFill>
                <a:blip r:embed="rId14"/>
                <a:stretch>
                  <a:fillRect l="-1186" t="-2174" r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2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34655" y="192860"/>
            <a:ext cx="9457345" cy="3721009"/>
            <a:chOff x="1737524" y="778933"/>
            <a:chExt cx="9762978" cy="3721009"/>
          </a:xfrm>
        </p:grpSpPr>
        <p:sp>
          <p:nvSpPr>
            <p:cNvPr id="3" name="TextBox 2"/>
            <p:cNvSpPr txBox="1"/>
            <p:nvPr/>
          </p:nvSpPr>
          <p:spPr>
            <a:xfrm>
              <a:off x="5749516" y="2783289"/>
              <a:ext cx="103016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209614" y="2708254"/>
              <a:ext cx="958653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04523" y="2765378"/>
              <a:ext cx="123325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69320" y="3718361"/>
              <a:ext cx="126430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98353" y="1613431"/>
              <a:ext cx="102188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58246" y="2706842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8736407" y="2706842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502181" y="2949291"/>
              <a:ext cx="586619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242156" y="2980448"/>
              <a:ext cx="52201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793820" y="2970545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582018" y="2995361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197650" y="2944166"/>
              <a:ext cx="530368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609533" y="2936658"/>
              <a:ext cx="0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267784" y="3942413"/>
              <a:ext cx="23774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957694" y="3864651"/>
              <a:ext cx="26518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267784" y="3204706"/>
              <a:ext cx="0" cy="737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043940" y="1051815"/>
              <a:ext cx="928144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9" idx="0"/>
            </p:cNvCxnSpPr>
            <p:nvPr/>
          </p:nvCxnSpPr>
          <p:spPr>
            <a:xfrm>
              <a:off x="8993554" y="2064706"/>
              <a:ext cx="0" cy="642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504834" y="1842037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794587" y="2733079"/>
              <a:ext cx="44197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∑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94205" y="2721708"/>
              <a:ext cx="4199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∑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675322" y="2376931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36132" y="2563199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17650" y="2482166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03797" y="3075129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7401" y="778933"/>
              <a:ext cx="106454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(s)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99160" y="2550973"/>
              <a:ext cx="94197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124647" y="2700481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To(s)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76637" y="2180855"/>
              <a:ext cx="13926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Comparator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107869" y="1972760"/>
              <a:ext cx="1392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Controlled variable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96189" y="3459445"/>
              <a:ext cx="6062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5627" y="3915167"/>
              <a:ext cx="1392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Measured variable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37524" y="2918557"/>
              <a:ext cx="10981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50966" y="874690"/>
              <a:ext cx="975947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8714936" y="1584550"/>
              <a:ext cx="556458" cy="484896"/>
              <a:chOff x="8183219" y="715469"/>
              <a:chExt cx="383753" cy="307617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8183219" y="715469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∑∑</a:t>
                </a:r>
              </a:p>
              <a:p>
                <a:endParaRPr lang="en-GB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8250748" y="763153"/>
                <a:ext cx="316224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endParaRPr lang="en-US" sz="2000" dirty="0"/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>
              <a:off x="8972084" y="1069927"/>
              <a:ext cx="0" cy="5291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558913" y="1093005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892103" y="1611951"/>
              <a:ext cx="77614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9229231" y="2918557"/>
              <a:ext cx="806774" cy="21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8570191" y="3942413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020239" y="1854079"/>
              <a:ext cx="662960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771942" y="2500229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57986" y="2583318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76058" y="2519745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984851" y="1271352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51931" y="1502862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7250580" y="91642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0580" y="916422"/>
                  <a:ext cx="78779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212850" y="2732476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2850" y="2732476"/>
                  <a:ext cx="7877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289887" y="163310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887" y="1633100"/>
                  <a:ext cx="7877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273626" y="2703838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3626" y="2703838"/>
                  <a:ext cx="7877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994219" y="275950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219" y="2759500"/>
                  <a:ext cx="7877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5936392" y="3694571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6392" y="3694571"/>
                  <a:ext cx="7877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TextBox 54"/>
            <p:cNvSpPr txBox="1"/>
            <p:nvPr/>
          </p:nvSpPr>
          <p:spPr>
            <a:xfrm>
              <a:off x="9042125" y="916422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Z2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001534" y="2139726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Z1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092147" y="1806900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Z3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239662" y="2903168"/>
              <a:ext cx="498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Z4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63768" y="881871"/>
                <a:ext cx="1303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8" y="881871"/>
                <a:ext cx="1303498" cy="276999"/>
              </a:xfrm>
              <a:prstGeom prst="rect">
                <a:avLst/>
              </a:prstGeom>
              <a:blipFill>
                <a:blip r:embed="rId8"/>
                <a:stretch>
                  <a:fillRect l="-3738" r="-4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3768" y="515722"/>
                <a:ext cx="1093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8" y="515722"/>
                <a:ext cx="1093889" cy="276999"/>
              </a:xfrm>
              <a:prstGeom prst="rect">
                <a:avLst/>
              </a:prstGeom>
              <a:blipFill>
                <a:blip r:embed="rId9"/>
                <a:stretch>
                  <a:fillRect l="-4444" r="-1667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23188" y="1313160"/>
                <a:ext cx="14655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E</a:t>
                </a:r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88" y="1313160"/>
                <a:ext cx="1465529" cy="276999"/>
              </a:xfrm>
              <a:prstGeom prst="rect">
                <a:avLst/>
              </a:prstGeom>
              <a:blipFill>
                <a:blip r:embed="rId10"/>
                <a:stretch>
                  <a:fillRect l="-5417" t="-28261" r="-958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33846" y="1628095"/>
                <a:ext cx="2814232" cy="6165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6" y="1628095"/>
                <a:ext cx="2814232" cy="616579"/>
              </a:xfrm>
              <a:prstGeom prst="rect">
                <a:avLst/>
              </a:prstGeom>
              <a:blipFill>
                <a:blip r:embed="rId11"/>
                <a:stretch>
                  <a:fillRect l="-3030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8139" y="2653398"/>
                <a:ext cx="3138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……….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39" y="2653398"/>
                <a:ext cx="3138423" cy="276999"/>
              </a:xfrm>
              <a:prstGeom prst="rect">
                <a:avLst/>
              </a:prstGeom>
              <a:blipFill>
                <a:blip r:embed="rId12"/>
                <a:stretch>
                  <a:fillRect l="-11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134416" y="2975462"/>
            <a:ext cx="265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Subs. Eq.(4) in (3) gives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3768" y="172206"/>
                <a:ext cx="30800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8" y="172206"/>
                <a:ext cx="3080010" cy="276999"/>
              </a:xfrm>
              <a:prstGeom prst="rect">
                <a:avLst/>
              </a:prstGeom>
              <a:blipFill>
                <a:blip r:embed="rId13"/>
                <a:stretch>
                  <a:fillRect l="-1186" t="-2174" r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44312" y="3405599"/>
                <a:ext cx="3979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2" y="3405599"/>
                <a:ext cx="3979807" cy="276999"/>
              </a:xfrm>
              <a:prstGeom prst="rect">
                <a:avLst/>
              </a:prstGeom>
              <a:blipFill>
                <a:blip r:embed="rId14"/>
                <a:stretch>
                  <a:fillRect l="-1072" t="-4444" r="-1685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87285" y="3892004"/>
                <a:ext cx="35931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85" y="3892004"/>
                <a:ext cx="3593163" cy="276999"/>
              </a:xfrm>
              <a:prstGeom prst="rect">
                <a:avLst/>
              </a:prstGeom>
              <a:blipFill>
                <a:blip r:embed="rId15"/>
                <a:stretch>
                  <a:fillRect l="-1188" t="-2174" r="-2037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87285" y="4345740"/>
                <a:ext cx="33902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85" y="4345740"/>
                <a:ext cx="3390287" cy="276999"/>
              </a:xfrm>
              <a:prstGeom prst="rect">
                <a:avLst/>
              </a:prstGeom>
              <a:blipFill>
                <a:blip r:embed="rId16"/>
                <a:stretch>
                  <a:fillRect l="-1259" t="-2222" r="-36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54409" y="4764432"/>
                <a:ext cx="2419958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9" y="4764432"/>
                <a:ext cx="2419958" cy="58439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253809" y="4839499"/>
                <a:ext cx="3266215" cy="58439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09" y="4839499"/>
                <a:ext cx="3266215" cy="58439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191717" y="5540145"/>
            <a:ext cx="625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way, we can derive the other two transfer functions.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011811" y="6034617"/>
                <a:ext cx="3403945" cy="576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811" y="6034617"/>
                <a:ext cx="3403945" cy="5767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213000" y="5959274"/>
                <a:ext cx="3431324" cy="621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000" y="5959274"/>
                <a:ext cx="3431324" cy="62151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987102" y="6100799"/>
            <a:ext cx="113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329" y="261789"/>
            <a:ext cx="684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closed loop system consists of the following  items: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92329" y="857062"/>
                <a:ext cx="10711543" cy="842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Process: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𝑙𝑜𝑎𝑑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𝑣𝑎𝑟𝑖𝑎𝑏𝑙𝑒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𝑚𝑎𝑛𝑖𝑝𝑢𝑙𝑎𝑡𝑖𝑛𝑔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𝑣𝑎𝑟𝑖𝑎𝑏𝑙𝑒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29" y="857062"/>
                <a:ext cx="10711543" cy="842154"/>
              </a:xfrm>
              <a:prstGeom prst="rect">
                <a:avLst/>
              </a:prstGeom>
              <a:blipFill>
                <a:blip r:embed="rId2"/>
                <a:stretch>
                  <a:fillRect l="-512"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9838" y="1872682"/>
                <a:ext cx="43107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Controller transfer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38" y="1872682"/>
                <a:ext cx="4310745" cy="369332"/>
              </a:xfrm>
              <a:prstGeom prst="rect">
                <a:avLst/>
              </a:prstGeom>
              <a:blipFill>
                <a:blip r:embed="rId3"/>
                <a:stretch>
                  <a:fillRect l="-113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953" y="2354478"/>
                <a:ext cx="43107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Valve transfer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53" y="2354478"/>
                <a:ext cx="4310745" cy="369332"/>
              </a:xfrm>
              <a:prstGeom prst="rect">
                <a:avLst/>
              </a:prstGeom>
              <a:blipFill>
                <a:blip r:embed="rId4"/>
                <a:stretch>
                  <a:fillRect l="-1132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6402" y="2660256"/>
                <a:ext cx="6100357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-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  transfer function: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02" y="2660256"/>
                <a:ext cx="6100357" cy="528543"/>
              </a:xfrm>
              <a:prstGeom prst="rect">
                <a:avLst/>
              </a:prstGeom>
              <a:blipFill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28478" y="3236741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the signal flow block diagram (SFBD) for the  closed system.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479113" y="3841712"/>
            <a:ext cx="9137973" cy="2603771"/>
            <a:chOff x="1149696" y="2912994"/>
            <a:chExt cx="9137973" cy="2603771"/>
          </a:xfrm>
        </p:grpSpPr>
        <p:sp>
          <p:nvSpPr>
            <p:cNvPr id="65" name="TextBox 64"/>
            <p:cNvSpPr txBox="1"/>
            <p:nvPr/>
          </p:nvSpPr>
          <p:spPr>
            <a:xfrm>
              <a:off x="5161688" y="4084332"/>
              <a:ext cx="103016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16695" y="4066421"/>
              <a:ext cx="123325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6410525" y="2914474"/>
                  <a:ext cx="1021886" cy="69506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0525" y="2914474"/>
                  <a:ext cx="1021886" cy="69506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Oval 67"/>
            <p:cNvSpPr/>
            <p:nvPr/>
          </p:nvSpPr>
          <p:spPr>
            <a:xfrm>
              <a:off x="2470418" y="4007885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8148579" y="4007885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1914353" y="4250334"/>
              <a:ext cx="586619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4654328" y="4281491"/>
              <a:ext cx="52201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6200238" y="4245686"/>
              <a:ext cx="457200" cy="12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2994190" y="4296404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609822" y="4245209"/>
              <a:ext cx="530368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021705" y="4237701"/>
              <a:ext cx="0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2679956" y="5243456"/>
              <a:ext cx="29260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6369866" y="5165694"/>
              <a:ext cx="26518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2679956" y="4505749"/>
              <a:ext cx="0" cy="737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7471638" y="3201718"/>
              <a:ext cx="928144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8423684" y="3184925"/>
              <a:ext cx="0" cy="822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5917006" y="3143080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8206759" y="4034122"/>
              <a:ext cx="44197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∑</a:t>
              </a:r>
              <a:endParaRPr lang="en-GB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06377" y="4022751"/>
              <a:ext cx="4199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∑</a:t>
              </a:r>
              <a:endParaRPr lang="en-GB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133436" y="3363703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848304" y="3864242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29822" y="3783209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15969" y="4376172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GB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11332" y="3852016"/>
              <a:ext cx="94197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536819" y="4001524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y(s)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708361" y="4760488"/>
              <a:ext cx="6062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49696" y="4219600"/>
              <a:ext cx="10981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304275" y="2912994"/>
              <a:ext cx="77614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V="1">
              <a:off x="8641403" y="4219600"/>
              <a:ext cx="806774" cy="21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7829277" y="4765584"/>
              <a:ext cx="417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184114" y="3801272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970158" y="3884361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688230" y="3820788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3625022" y="4033519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5022" y="4033519"/>
                  <a:ext cx="7877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6655560" y="3909511"/>
                  <a:ext cx="935187" cy="6173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5560" y="3909511"/>
                  <a:ext cx="935187" cy="61734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5406391" y="4060543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6391" y="4060543"/>
                  <a:ext cx="78779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5582076" y="4899417"/>
                  <a:ext cx="787790" cy="6173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2076" y="4899417"/>
                  <a:ext cx="787790" cy="61734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2" name="TextBox 101"/>
          <p:cNvSpPr txBox="1"/>
          <p:nvPr/>
        </p:nvSpPr>
        <p:spPr>
          <a:xfrm>
            <a:off x="770762" y="3669398"/>
            <a:ext cx="107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6" y="182790"/>
            <a:ext cx="301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 VS. Servo loop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422" y="544828"/>
            <a:ext cx="1116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 Loop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closed loop in which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and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point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constant.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422" y="983124"/>
            <a:ext cx="1116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Servo Loop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is a closed loop in which set point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is constant.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487971" y="1876687"/>
            <a:ext cx="9137973" cy="2375289"/>
            <a:chOff x="1975502" y="2758489"/>
            <a:chExt cx="9137973" cy="2375289"/>
          </a:xfrm>
        </p:grpSpPr>
        <p:sp>
          <p:nvSpPr>
            <p:cNvPr id="6" name="TextBox 5"/>
            <p:cNvSpPr txBox="1"/>
            <p:nvPr/>
          </p:nvSpPr>
          <p:spPr>
            <a:xfrm>
              <a:off x="5987494" y="3811267"/>
              <a:ext cx="1030161" cy="369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42501" y="3793356"/>
              <a:ext cx="123325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248323" y="2772378"/>
                  <a:ext cx="1021886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323" y="2772378"/>
                  <a:ext cx="1021886" cy="400110"/>
                </a:xfrm>
                <a:prstGeom prst="rect">
                  <a:avLst/>
                </a:prstGeom>
                <a:blipFill>
                  <a:blip r:embed="rId2"/>
                  <a:stretch>
                    <a:fillRect b="-1470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3296224" y="3734820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8974385" y="3734820"/>
              <a:ext cx="514295" cy="4848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740159" y="3977269"/>
              <a:ext cx="586619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480134" y="4008426"/>
              <a:ext cx="52201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026044" y="3972621"/>
              <a:ext cx="457200" cy="12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819996" y="4023339"/>
              <a:ext cx="417612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435628" y="3972144"/>
              <a:ext cx="530368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847511" y="3964636"/>
              <a:ext cx="0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505762" y="4970391"/>
              <a:ext cx="29260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195672" y="4892629"/>
              <a:ext cx="26518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505762" y="4232684"/>
              <a:ext cx="0" cy="737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297444" y="2928653"/>
              <a:ext cx="928144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249490" y="2911860"/>
              <a:ext cx="0" cy="822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741822" y="2962908"/>
              <a:ext cx="469814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9032565" y="3761057"/>
              <a:ext cx="44197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∑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32183" y="3749686"/>
              <a:ext cx="4199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∑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59242" y="3090638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74110" y="3591177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55628" y="3510144"/>
              <a:ext cx="336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41775" y="4103107"/>
              <a:ext cx="33619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7138" y="3578951"/>
              <a:ext cx="94197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362625" y="3728459"/>
              <a:ext cx="750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y(s)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72652" y="4549027"/>
              <a:ext cx="6062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75502" y="3946535"/>
              <a:ext cx="10981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57004" y="2758489"/>
              <a:ext cx="77614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X(s)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9467209" y="3946535"/>
              <a:ext cx="806774" cy="21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8655083" y="4492519"/>
              <a:ext cx="417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88154" y="3591177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95964" y="3611296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14036" y="3547723"/>
              <a:ext cx="459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481366" y="3796132"/>
                  <a:ext cx="935187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1366" y="3796132"/>
                  <a:ext cx="9351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1111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232197" y="3787478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2197" y="3787478"/>
                  <a:ext cx="78779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6422284" y="4764446"/>
                  <a:ext cx="78779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2284" y="4764446"/>
                  <a:ext cx="787790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9524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479010" y="3759237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9010" y="3759237"/>
                  <a:ext cx="78779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Box 45"/>
          <p:cNvSpPr txBox="1"/>
          <p:nvPr/>
        </p:nvSpPr>
        <p:spPr>
          <a:xfrm>
            <a:off x="596524" y="1606000"/>
            <a:ext cx="4328179" cy="368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closed loop shown below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395" y="4376017"/>
            <a:ext cx="498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regulator loop, the transfer function 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26373" y="4865514"/>
                <a:ext cx="4252896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73" y="4865514"/>
                <a:ext cx="4252896" cy="576761"/>
              </a:xfrm>
              <a:prstGeom prst="rect">
                <a:avLst/>
              </a:prstGeom>
              <a:blipFill>
                <a:blip r:embed="rId7"/>
                <a:stretch>
                  <a:fillRect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96524" y="5636735"/>
            <a:ext cx="498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Servo loop, the transfer function 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438914" y="6116871"/>
                <a:ext cx="4427814" cy="621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914" y="6116871"/>
                <a:ext cx="4427814" cy="621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3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66501" y="254170"/>
                <a:ext cx="10981509" cy="2697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</a:t>
                </a:r>
                <a:r>
                  <a:rPr lang="en-US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 algn="just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close loop system in which the output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function of both load variable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</a:p>
              <a:p>
                <a:pPr indent="457200" algn="just">
                  <a:lnSpc>
                    <a:spcPct val="15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set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The system has the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following elements with their transfer functions: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Process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Load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01" y="254170"/>
                <a:ext cx="10981509" cy="2697085"/>
              </a:xfrm>
              <a:prstGeom prst="rect">
                <a:avLst/>
              </a:prstGeom>
              <a:blipFill>
                <a:blip r:embed="rId2"/>
                <a:stretch>
                  <a:fillRect l="-444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2000" y="2951255"/>
                <a:ext cx="11086010" cy="3383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Measurement :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Control Valve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Controller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US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Draw the block diagram for this closed loop.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Find the transfer function if the system operates as servo.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Find the transfer function if the system operates as regulator.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Find the response, if a unit step change occurs in the load and sketch it.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51255"/>
                <a:ext cx="11086010" cy="3383106"/>
              </a:xfrm>
              <a:prstGeom prst="rect">
                <a:avLst/>
              </a:prstGeom>
              <a:blipFill>
                <a:blip r:embed="rId3"/>
                <a:stretch>
                  <a:fillRect l="-550" t="-901" b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4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39"/>
              <p:cNvSpPr txBox="1"/>
              <p:nvPr/>
            </p:nvSpPr>
            <p:spPr>
              <a:xfrm>
                <a:off x="8158108" y="1714805"/>
                <a:ext cx="760476" cy="5344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8108" y="1714805"/>
                <a:ext cx="760476" cy="534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0"/>
              <p:cNvSpPr txBox="1"/>
              <p:nvPr/>
            </p:nvSpPr>
            <p:spPr>
              <a:xfrm>
                <a:off x="7149837" y="2672660"/>
                <a:ext cx="759765" cy="3291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837" y="2672660"/>
                <a:ext cx="759765" cy="3291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1"/>
              <p:cNvSpPr txBox="1"/>
              <p:nvPr/>
            </p:nvSpPr>
            <p:spPr>
              <a:xfrm>
                <a:off x="8158109" y="2580995"/>
                <a:ext cx="760476" cy="5344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2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8109" y="2580995"/>
                <a:ext cx="760476" cy="534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42"/>
              <p:cNvSpPr txBox="1"/>
              <p:nvPr/>
            </p:nvSpPr>
            <p:spPr>
              <a:xfrm>
                <a:off x="6130895" y="2672660"/>
                <a:ext cx="760476" cy="3291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95" y="2672660"/>
                <a:ext cx="760476" cy="3291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43"/>
              <p:cNvSpPr txBox="1"/>
              <p:nvPr/>
            </p:nvSpPr>
            <p:spPr>
              <a:xfrm>
                <a:off x="7156441" y="3485463"/>
                <a:ext cx="759765" cy="3291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441" y="3485463"/>
                <a:ext cx="759765" cy="3291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506987" y="2668319"/>
            <a:ext cx="386566" cy="379140"/>
            <a:chOff x="755873" y="781685"/>
            <a:chExt cx="345056" cy="310817"/>
          </a:xfrm>
        </p:grpSpPr>
        <p:sp>
          <p:nvSpPr>
            <p:cNvPr id="32" name="Oval 31"/>
            <p:cNvSpPr/>
            <p:nvPr/>
          </p:nvSpPr>
          <p:spPr>
            <a:xfrm>
              <a:off x="755873" y="781951"/>
              <a:ext cx="345056" cy="31055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TextBox 47"/>
            <p:cNvSpPr txBox="1"/>
            <p:nvPr/>
          </p:nvSpPr>
          <p:spPr>
            <a:xfrm>
              <a:off x="813364" y="781685"/>
              <a:ext cx="229870" cy="25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∑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324335" y="2668319"/>
            <a:ext cx="386566" cy="379140"/>
            <a:chOff x="4163308" y="781685"/>
            <a:chExt cx="345056" cy="310817"/>
          </a:xfrm>
        </p:grpSpPr>
        <p:sp>
          <p:nvSpPr>
            <p:cNvPr id="30" name="Oval 29"/>
            <p:cNvSpPr/>
            <p:nvPr/>
          </p:nvSpPr>
          <p:spPr>
            <a:xfrm>
              <a:off x="4163308" y="781951"/>
              <a:ext cx="345056" cy="31055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TextBox 51"/>
            <p:cNvSpPr txBox="1"/>
            <p:nvPr/>
          </p:nvSpPr>
          <p:spPr>
            <a:xfrm>
              <a:off x="4220718" y="781685"/>
              <a:ext cx="229870" cy="25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∑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6907911" y="2858050"/>
            <a:ext cx="24198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16206" y="2858050"/>
            <a:ext cx="24198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99616" y="2858050"/>
            <a:ext cx="24198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918438" y="2858050"/>
            <a:ext cx="40330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669475" y="3688002"/>
            <a:ext cx="148042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909602" y="3668952"/>
            <a:ext cx="201168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17668" y="2845521"/>
            <a:ext cx="0" cy="8229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18438" y="1991685"/>
            <a:ext cx="5991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33890" y="2001992"/>
            <a:ext cx="5243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10901" y="2845522"/>
            <a:ext cx="40330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9188267" y="2321036"/>
            <a:ext cx="65870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5349435" y="3367962"/>
            <a:ext cx="64008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3497" y="2760792"/>
            <a:ext cx="614695" cy="193353"/>
          </a:xfrm>
          <a:prstGeom prst="rect">
            <a:avLst/>
          </a:prstGeom>
        </p:spPr>
      </p:pic>
      <p:sp>
        <p:nvSpPr>
          <p:cNvPr id="23" name="TextBox 73"/>
          <p:cNvSpPr txBox="1"/>
          <p:nvPr/>
        </p:nvSpPr>
        <p:spPr>
          <a:xfrm>
            <a:off x="9477353" y="2222143"/>
            <a:ext cx="248047" cy="45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74"/>
          <p:cNvSpPr txBox="1"/>
          <p:nvPr/>
        </p:nvSpPr>
        <p:spPr>
          <a:xfrm>
            <a:off x="9053565" y="2447402"/>
            <a:ext cx="248047" cy="45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75"/>
          <p:cNvSpPr txBox="1"/>
          <p:nvPr/>
        </p:nvSpPr>
        <p:spPr>
          <a:xfrm>
            <a:off x="5252877" y="2395004"/>
            <a:ext cx="248047" cy="45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5329621" y="2828201"/>
            <a:ext cx="248047" cy="45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79"/>
              <p:cNvSpPr txBox="1"/>
              <p:nvPr/>
            </p:nvSpPr>
            <p:spPr>
              <a:xfrm>
                <a:off x="7004740" y="1783297"/>
                <a:ext cx="65874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sz="1600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16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740" y="1783297"/>
                <a:ext cx="658747" cy="338554"/>
              </a:xfrm>
              <a:prstGeom prst="rect">
                <a:avLst/>
              </a:prstGeom>
              <a:blipFill>
                <a:blip r:embed="rId8"/>
                <a:stretch>
                  <a:fillRect t="-5455" b="-2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80"/>
              <p:cNvSpPr txBox="1"/>
              <p:nvPr/>
            </p:nvSpPr>
            <p:spPr>
              <a:xfrm>
                <a:off x="10080020" y="2615949"/>
                <a:ext cx="65874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020" y="2615949"/>
                <a:ext cx="658747" cy="338554"/>
              </a:xfrm>
              <a:prstGeom prst="rect">
                <a:avLst/>
              </a:prstGeom>
              <a:blipFill>
                <a:blip r:embed="rId9"/>
                <a:stretch>
                  <a:fillRect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82"/>
              <p:cNvSpPr txBox="1"/>
              <p:nvPr/>
            </p:nvSpPr>
            <p:spPr>
              <a:xfrm>
                <a:off x="4660183" y="2373823"/>
                <a:ext cx="749805" cy="484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sz="1600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sp</m:t>
                    </m:r>
                    <m:r>
                      <a:rPr lang="en-US" sz="16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83" y="2373823"/>
                <a:ext cx="749805" cy="484228"/>
              </a:xfrm>
              <a:prstGeom prst="rect">
                <a:avLst/>
              </a:prstGeom>
              <a:blipFill>
                <a:blip r:embed="rId10"/>
                <a:stretch>
                  <a:fillRect t="-37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66207" y="705394"/>
            <a:ext cx="11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9897" y="1423851"/>
            <a:ext cx="385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block diagram is shown below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79714" y="4532811"/>
            <a:ext cx="443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Transfer function  for Servo problem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34441" y="4953479"/>
                <a:ext cx="5129418" cy="898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i="1" baseline="-25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sz="2400" baseline="-25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</m:t>
                        </m:r>
                        <m:r>
                          <a:rPr lang="en-US" sz="2400" i="1" baseline="-25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)(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1" y="4953479"/>
                <a:ext cx="5129418" cy="8986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3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809896"/>
            <a:ext cx="4430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function  for Regular problem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1116" y="1426507"/>
                <a:ext cx="6900159" cy="109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i="1" baseline="-25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en-US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sty m:val="p"/>
                            </m:rPr>
                            <a:rPr lang="en-US" sz="2000" b="0" i="0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  <m:r>
                            <a:rPr lang="en-US" sz="2000" i="1" baseline="-25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)(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16" y="1426507"/>
                <a:ext cx="6900159" cy="1091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51116" y="3305345"/>
                <a:ext cx="6096000" cy="1525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en-GB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d. For </a:t>
                </a:r>
                <a:r>
                  <a:rPr lang="en-GB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unit  step change in load of value =1,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GB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16" y="3305345"/>
                <a:ext cx="6096000" cy="1525995"/>
              </a:xfrm>
              <a:prstGeom prst="rect">
                <a:avLst/>
              </a:prstGeom>
              <a:blipFill>
                <a:blip r:embed="rId3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649537" y="3948702"/>
            <a:ext cx="3543301" cy="2142963"/>
            <a:chOff x="0" y="-4593"/>
            <a:chExt cx="3178683" cy="2143567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-4593"/>
              <a:ext cx="2198804" cy="2143567"/>
              <a:chOff x="0" y="-5410"/>
              <a:chExt cx="2198804" cy="2524854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684734" y="-5410"/>
                <a:ext cx="0" cy="20643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TextBox 9"/>
              <p:cNvSpPr txBox="1"/>
              <p:nvPr/>
            </p:nvSpPr>
            <p:spPr>
              <a:xfrm>
                <a:off x="421837" y="1851612"/>
                <a:ext cx="290525" cy="398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0"/>
                  <p:cNvSpPr txBox="1"/>
                  <p:nvPr/>
                </p:nvSpPr>
                <p:spPr>
                  <a:xfrm>
                    <a:off x="180959" y="286293"/>
                    <a:ext cx="561111" cy="43514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  <m:r>
                            <a:rPr lang="en-US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0959" y="286293"/>
                    <a:ext cx="561111" cy="43514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1"/>
                  <p:cNvSpPr txBox="1"/>
                  <p:nvPr/>
                </p:nvSpPr>
                <p:spPr>
                  <a:xfrm>
                    <a:off x="0" y="905250"/>
                    <a:ext cx="627191" cy="398887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16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6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6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905250"/>
                    <a:ext cx="627191" cy="398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272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2"/>
                  <p:cNvSpPr txBox="1"/>
                  <p:nvPr/>
                </p:nvSpPr>
                <p:spPr>
                  <a:xfrm>
                    <a:off x="2008539" y="2084294"/>
                    <a:ext cx="190265" cy="43515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5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8539" y="2084294"/>
                    <a:ext cx="190265" cy="43515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228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" name="Straight Connector 7"/>
            <p:cNvCxnSpPr/>
            <p:nvPr/>
          </p:nvCxnSpPr>
          <p:spPr>
            <a:xfrm>
              <a:off x="737642" y="435205"/>
              <a:ext cx="2094085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73842" y="1747992"/>
              <a:ext cx="25048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4733" y="435205"/>
              <a:ext cx="2199904" cy="1293855"/>
            </a:xfrm>
            <a:custGeom>
              <a:avLst/>
              <a:gdLst>
                <a:gd name="connsiteX0" fmla="*/ 0 w 2798618"/>
                <a:gd name="connsiteY0" fmla="*/ 1524000 h 1524000"/>
                <a:gd name="connsiteX1" fmla="*/ 526473 w 2798618"/>
                <a:gd name="connsiteY1" fmla="*/ 678873 h 1524000"/>
                <a:gd name="connsiteX2" fmla="*/ 1108364 w 2798618"/>
                <a:gd name="connsiteY2" fmla="*/ 263236 h 1524000"/>
                <a:gd name="connsiteX3" fmla="*/ 1704109 w 2798618"/>
                <a:gd name="connsiteY3" fmla="*/ 110836 h 1524000"/>
                <a:gd name="connsiteX4" fmla="*/ 2798618 w 2798618"/>
                <a:gd name="connsiteY4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8618" h="1524000">
                  <a:moveTo>
                    <a:pt x="0" y="1524000"/>
                  </a:moveTo>
                  <a:cubicBezTo>
                    <a:pt x="170873" y="1206500"/>
                    <a:pt x="341746" y="889000"/>
                    <a:pt x="526473" y="678873"/>
                  </a:cubicBezTo>
                  <a:cubicBezTo>
                    <a:pt x="711200" y="468746"/>
                    <a:pt x="912091" y="357909"/>
                    <a:pt x="1108364" y="263236"/>
                  </a:cubicBezTo>
                  <a:cubicBezTo>
                    <a:pt x="1304637" y="168563"/>
                    <a:pt x="1422400" y="154709"/>
                    <a:pt x="1704109" y="110836"/>
                  </a:cubicBezTo>
                  <a:cubicBezTo>
                    <a:pt x="1985818" y="66963"/>
                    <a:pt x="2392218" y="33481"/>
                    <a:pt x="2798618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42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31370" y="424291"/>
                <a:ext cx="11177453" cy="3394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</a:t>
                </a:r>
                <a:endParaRPr lang="en-US" sz="16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closed loop system has the following items;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Process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Load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,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Measurement: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Valve: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𝐺𝑣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output variable (controlled variable)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is function of load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set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Draw the signal flow block diagram.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b.  Determine </a:t>
                </a:r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response for a unit step in load variable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0" y="424291"/>
                <a:ext cx="11177453" cy="3394391"/>
              </a:xfrm>
              <a:prstGeom prst="rect">
                <a:avLst/>
              </a:prstGeom>
              <a:blipFill>
                <a:blip r:embed="rId2"/>
                <a:stretch>
                  <a:fillRect l="-491" t="-1079" r="-491" b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31370" y="4389119"/>
            <a:ext cx="11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702629" y="3605349"/>
            <a:ext cx="6805748" cy="2821577"/>
            <a:chOff x="4702629" y="3605349"/>
            <a:chExt cx="6805748" cy="282157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2"/>
                <p:cNvSpPr txBox="1"/>
                <p:nvPr/>
              </p:nvSpPr>
              <p:spPr>
                <a:xfrm>
                  <a:off x="7490112" y="5038682"/>
                  <a:ext cx="850653" cy="4019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5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0112" y="5038682"/>
                  <a:ext cx="850653" cy="4019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4"/>
                <p:cNvSpPr txBox="1"/>
                <p:nvPr/>
              </p:nvSpPr>
              <p:spPr>
                <a:xfrm>
                  <a:off x="6361224" y="5023421"/>
                  <a:ext cx="851450" cy="43849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1224" y="5023421"/>
                  <a:ext cx="851450" cy="438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5"/>
                <p:cNvSpPr txBox="1"/>
                <p:nvPr/>
              </p:nvSpPr>
              <p:spPr>
                <a:xfrm>
                  <a:off x="7490112" y="6024972"/>
                  <a:ext cx="850653" cy="4019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0112" y="6024972"/>
                  <a:ext cx="850653" cy="4019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/>
            <p:cNvGrpSpPr/>
            <p:nvPr/>
          </p:nvGrpSpPr>
          <p:grpSpPr>
            <a:xfrm>
              <a:off x="5650734" y="5013471"/>
              <a:ext cx="432810" cy="484012"/>
              <a:chOff x="755873" y="903476"/>
              <a:chExt cx="345056" cy="310551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755873" y="903476"/>
                <a:ext cx="345056" cy="310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TextBox 8"/>
              <p:cNvSpPr txBox="1"/>
              <p:nvPr/>
            </p:nvSpPr>
            <p:spPr>
              <a:xfrm>
                <a:off x="846128" y="959737"/>
                <a:ext cx="229870" cy="197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924741" y="5013471"/>
              <a:ext cx="432810" cy="484012"/>
              <a:chOff x="4163308" y="903476"/>
              <a:chExt cx="345056" cy="310551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163308" y="903476"/>
                <a:ext cx="345056" cy="310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TextBox 11"/>
              <p:cNvSpPr txBox="1"/>
              <p:nvPr/>
            </p:nvSpPr>
            <p:spPr>
              <a:xfrm>
                <a:off x="4220900" y="962056"/>
                <a:ext cx="229870" cy="197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>
              <a:off x="7219246" y="5255476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8348161" y="5255476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090332" y="5255476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9485940" y="5254731"/>
              <a:ext cx="45159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5832660" y="6241152"/>
              <a:ext cx="16575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8341372" y="6241152"/>
              <a:ext cx="219456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563135" y="5239468"/>
              <a:ext cx="0" cy="10058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485940" y="3989745"/>
              <a:ext cx="67738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047862" y="4004697"/>
              <a:ext cx="587021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357550" y="5239468"/>
              <a:ext cx="45155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9665223" y="4508497"/>
              <a:ext cx="100994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V="1">
              <a:off x="5467957" y="5862186"/>
              <a:ext cx="72940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64620" y="5131209"/>
              <a:ext cx="688229" cy="247047"/>
            </a:xfrm>
            <a:prstGeom prst="rect">
              <a:avLst/>
            </a:prstGeom>
          </p:spPr>
        </p:pic>
        <p:sp>
          <p:nvSpPr>
            <p:cNvPr id="23" name="TextBox 25"/>
            <p:cNvSpPr txBox="1"/>
            <p:nvPr/>
          </p:nvSpPr>
          <p:spPr>
            <a:xfrm>
              <a:off x="10285415" y="4376029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6"/>
            <p:cNvSpPr txBox="1"/>
            <p:nvPr/>
          </p:nvSpPr>
          <p:spPr>
            <a:xfrm>
              <a:off x="9706839" y="5205891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27"/>
            <p:cNvSpPr txBox="1"/>
            <p:nvPr/>
          </p:nvSpPr>
          <p:spPr>
            <a:xfrm>
              <a:off x="5509867" y="4742104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28"/>
            <p:cNvSpPr txBox="1"/>
            <p:nvPr/>
          </p:nvSpPr>
          <p:spPr>
            <a:xfrm>
              <a:off x="5452150" y="5217338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9"/>
                <p:cNvSpPr txBox="1"/>
                <p:nvPr/>
              </p:nvSpPr>
              <p:spPr>
                <a:xfrm>
                  <a:off x="7327659" y="3882213"/>
                  <a:ext cx="73755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16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sz="1600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16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16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7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7659" y="3882213"/>
                  <a:ext cx="737551" cy="338554"/>
                </a:xfrm>
                <a:prstGeom prst="rect">
                  <a:avLst/>
                </a:prstGeom>
                <a:blipFill>
                  <a:blip r:embed="rId7"/>
                  <a:stretch>
                    <a:fillRect t="-5455" b="-2363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30"/>
                <p:cNvSpPr txBox="1"/>
                <p:nvPr/>
              </p:nvSpPr>
              <p:spPr>
                <a:xfrm>
                  <a:off x="10770826" y="4946144"/>
                  <a:ext cx="73755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8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70826" y="4946144"/>
                  <a:ext cx="737551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31"/>
                <p:cNvSpPr txBox="1"/>
                <p:nvPr/>
              </p:nvSpPr>
              <p:spPr>
                <a:xfrm>
                  <a:off x="4702629" y="4785274"/>
                  <a:ext cx="83950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9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2629" y="4785274"/>
                  <a:ext cx="839502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9836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/>
                <p:cNvSpPr/>
                <p:nvPr/>
              </p:nvSpPr>
              <p:spPr>
                <a:xfrm>
                  <a:off x="8618494" y="3605349"/>
                  <a:ext cx="867446" cy="86127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6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8494" y="3605349"/>
                  <a:ext cx="867446" cy="86127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/>
                <p:cNvSpPr/>
                <p:nvPr/>
              </p:nvSpPr>
              <p:spPr>
                <a:xfrm>
                  <a:off x="8579708" y="4908093"/>
                  <a:ext cx="1043447" cy="701135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6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9708" y="4908093"/>
                  <a:ext cx="1043447" cy="70113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TextBox 35"/>
          <p:cNvSpPr txBox="1"/>
          <p:nvPr/>
        </p:nvSpPr>
        <p:spPr>
          <a:xfrm>
            <a:off x="940526" y="4963886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1737" y="422201"/>
                <a:ext cx="10824754" cy="3006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buFont typeface="+mj-lt"/>
                  <a:buAutoNum type="alphaLcPeriod"/>
                </a:pPr>
                <a:r>
                  <a:rPr lang="en-GB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change occurs in load variable, so the system is regulator problem.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6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 </m:t>
                          </m:r>
                          <m:sSub>
                            <m:sSubPr>
                              <m:ctrlPr>
                                <a:rPr lang="en-GB" sz="16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6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sz="1600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L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m:rPr>
                              <m:sty m:val="p"/>
                            </m:rPr>
                            <a:rPr lang="en-US" sz="1600" baseline="-25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L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)( 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)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37" y="422201"/>
                <a:ext cx="10824754" cy="3006785"/>
              </a:xfrm>
              <a:prstGeom prst="rect">
                <a:avLst/>
              </a:prstGeom>
              <a:blipFill>
                <a:blip r:embed="rId2"/>
                <a:stretch>
                  <a:fillRect l="-394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5024847" y="992777"/>
            <a:ext cx="6805748" cy="2821577"/>
            <a:chOff x="5590904" y="992777"/>
            <a:chExt cx="6805748" cy="282157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2"/>
                <p:cNvSpPr txBox="1"/>
                <p:nvPr/>
              </p:nvSpPr>
              <p:spPr>
                <a:xfrm>
                  <a:off x="8378387" y="2426110"/>
                  <a:ext cx="850653" cy="4019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8387" y="2426110"/>
                  <a:ext cx="850653" cy="4019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249499" y="2410849"/>
                  <a:ext cx="851450" cy="43849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9499" y="2410849"/>
                  <a:ext cx="851450" cy="438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378387" y="3412400"/>
                  <a:ext cx="850653" cy="4019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8387" y="3412400"/>
                  <a:ext cx="850653" cy="4019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6539009" y="2400899"/>
              <a:ext cx="432810" cy="484012"/>
              <a:chOff x="755873" y="903476"/>
              <a:chExt cx="345056" cy="31055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755873" y="903476"/>
                <a:ext cx="345056" cy="310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TextBox 8"/>
              <p:cNvSpPr txBox="1"/>
              <p:nvPr/>
            </p:nvSpPr>
            <p:spPr>
              <a:xfrm>
                <a:off x="846128" y="959737"/>
                <a:ext cx="229870" cy="197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0813016" y="2400899"/>
              <a:ext cx="432810" cy="484012"/>
              <a:chOff x="4163308" y="903476"/>
              <a:chExt cx="345056" cy="31055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163308" y="903476"/>
                <a:ext cx="345056" cy="310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TextBox 11"/>
              <p:cNvSpPr txBox="1"/>
              <p:nvPr/>
            </p:nvSpPr>
            <p:spPr>
              <a:xfrm>
                <a:off x="4220900" y="962056"/>
                <a:ext cx="229870" cy="197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107521" y="2642904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236436" y="2642904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978607" y="2642904"/>
              <a:ext cx="27093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0533869" y="2642159"/>
              <a:ext cx="27432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720935" y="3628580"/>
              <a:ext cx="16575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9229647" y="3628580"/>
              <a:ext cx="219456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1451410" y="2626896"/>
              <a:ext cx="0" cy="10058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374215" y="1377173"/>
              <a:ext cx="67738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936137" y="1392125"/>
              <a:ext cx="587021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1245825" y="2626896"/>
              <a:ext cx="45155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0553498" y="1895925"/>
              <a:ext cx="100994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 flipV="1">
              <a:off x="6356232" y="3249614"/>
              <a:ext cx="72940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52895" y="2518637"/>
              <a:ext cx="688229" cy="247047"/>
            </a:xfrm>
            <a:prstGeom prst="rect">
              <a:avLst/>
            </a:prstGeom>
          </p:spPr>
        </p:pic>
        <p:sp>
          <p:nvSpPr>
            <p:cNvPr id="22" name="TextBox 25"/>
            <p:cNvSpPr txBox="1"/>
            <p:nvPr/>
          </p:nvSpPr>
          <p:spPr>
            <a:xfrm>
              <a:off x="11173690" y="1763457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6"/>
            <p:cNvSpPr txBox="1"/>
            <p:nvPr/>
          </p:nvSpPr>
          <p:spPr>
            <a:xfrm>
              <a:off x="10595114" y="2593319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7"/>
            <p:cNvSpPr txBox="1"/>
            <p:nvPr/>
          </p:nvSpPr>
          <p:spPr>
            <a:xfrm>
              <a:off x="6398142" y="2129532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28"/>
            <p:cNvSpPr txBox="1"/>
            <p:nvPr/>
          </p:nvSpPr>
          <p:spPr>
            <a:xfrm>
              <a:off x="6340425" y="2604766"/>
              <a:ext cx="277720" cy="575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9"/>
                <p:cNvSpPr txBox="1"/>
                <p:nvPr/>
              </p:nvSpPr>
              <p:spPr>
                <a:xfrm>
                  <a:off x="8215934" y="1269641"/>
                  <a:ext cx="73755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16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sz="1600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16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16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6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15934" y="1269641"/>
                  <a:ext cx="737551" cy="338554"/>
                </a:xfrm>
                <a:prstGeom prst="rect">
                  <a:avLst/>
                </a:prstGeom>
                <a:blipFill>
                  <a:blip r:embed="rId7"/>
                  <a:stretch>
                    <a:fillRect t="-5357" b="-2142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30"/>
                <p:cNvSpPr txBox="1"/>
                <p:nvPr/>
              </p:nvSpPr>
              <p:spPr>
                <a:xfrm>
                  <a:off x="11659101" y="2333572"/>
                  <a:ext cx="73755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7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9101" y="2333572"/>
                  <a:ext cx="737551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31"/>
                <p:cNvSpPr txBox="1"/>
                <p:nvPr/>
              </p:nvSpPr>
              <p:spPr>
                <a:xfrm>
                  <a:off x="5590904" y="2172702"/>
                  <a:ext cx="83950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8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904" y="2172702"/>
                  <a:ext cx="839502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ectangle 28"/>
                <p:cNvSpPr/>
                <p:nvPr/>
              </p:nvSpPr>
              <p:spPr>
                <a:xfrm>
                  <a:off x="9506769" y="992777"/>
                  <a:ext cx="867446" cy="86127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6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6769" y="992777"/>
                  <a:ext cx="867446" cy="86127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/>
                <p:cNvSpPr/>
                <p:nvPr/>
              </p:nvSpPr>
              <p:spPr>
                <a:xfrm>
                  <a:off x="9467983" y="2295521"/>
                  <a:ext cx="1043447" cy="701135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6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US" sz="16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6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7983" y="2295521"/>
                  <a:ext cx="1043447" cy="70113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31450" y="3814354"/>
                <a:ext cx="5472588" cy="533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using pade approximation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50" y="3814354"/>
                <a:ext cx="5472588" cy="533544"/>
              </a:xfrm>
              <a:prstGeom prst="rect">
                <a:avLst/>
              </a:prstGeom>
              <a:blipFill>
                <a:blip r:embed="rId12"/>
                <a:stretch>
                  <a:fillRect l="-334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745957" y="4733266"/>
                <a:ext cx="5360827" cy="12973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)(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 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4733266"/>
                <a:ext cx="5360827" cy="12973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79" y="728050"/>
            <a:ext cx="143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2067643"/>
            <a:ext cx="474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closed loop system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834" y="1497874"/>
            <a:ext cx="474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loop Vs closed loop system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34" y="2637413"/>
            <a:ext cx="5290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ariables in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 loop and closed loop system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834" y="3276209"/>
            <a:ext cx="474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closed loop system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34" y="4055626"/>
            <a:ext cx="474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function of closed loop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834" y="4634988"/>
            <a:ext cx="474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egulator VS. Servo loop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969486" y="266975"/>
                <a:ext cx="2977225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 +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486" y="266975"/>
                <a:ext cx="2977225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69486" y="936069"/>
                <a:ext cx="6096000" cy="23970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  <m:r>
                        <m:rPr>
                          <m:sty m:val="p"/>
                        </m:rPr>
                        <a:rPr lang="en-US" sz="1600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L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[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From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Laplace inverse table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486" y="936069"/>
                <a:ext cx="6096000" cy="2397066"/>
              </a:xfrm>
              <a:prstGeom prst="rect">
                <a:avLst/>
              </a:prstGeom>
              <a:blipFill>
                <a:blip r:embed="rId3"/>
                <a:stretch>
                  <a:fillRect l="-800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5244" y="3177227"/>
                <a:ext cx="11099075" cy="3201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𝑐𝑡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−∅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∅=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994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994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∴∅=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736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4" y="3177227"/>
                <a:ext cx="11099075" cy="32010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157062" y="3644537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من جدول تحويلات لابلاس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0892" y="737957"/>
                <a:ext cx="9287691" cy="969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994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994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736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2" y="737957"/>
                <a:ext cx="9287691" cy="9699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7647" y="2003935"/>
                <a:ext cx="8543108" cy="1596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49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994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736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149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994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736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47" y="2003935"/>
                <a:ext cx="8543108" cy="1596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34861393"/>
              </p:ext>
            </p:extLst>
          </p:nvPr>
        </p:nvGraphicFramePr>
        <p:xfrm>
          <a:off x="5244737" y="3383280"/>
          <a:ext cx="5394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75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1211" y="527259"/>
            <a:ext cx="476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loop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Closed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4528" y="1319209"/>
            <a:ext cx="10384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simple words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system is the system which is not under control. It means that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changed if any change occurs in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828" y="2414911"/>
            <a:ext cx="744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 ,Let’s take the CSTH(continuous stirred tank heater)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516" y="2800241"/>
            <a:ext cx="3892731" cy="3036388"/>
            <a:chOff x="6984020" y="2306451"/>
            <a:chExt cx="2398802" cy="21719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621493" y="2864397"/>
              <a:ext cx="0" cy="86494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799618" y="2834972"/>
              <a:ext cx="0" cy="88934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7794153" y="3724320"/>
              <a:ext cx="838248" cy="502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7805085" y="3009369"/>
              <a:ext cx="805500" cy="39190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873947" y="3417535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59202" y="3339998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843716" y="3110413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840120" y="3284818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386957" y="3110413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066010" y="3387021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139549" y="3450147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873947" y="3219234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374389" y="3195892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 rot="1554962">
              <a:off x="8265247" y="2549001"/>
              <a:ext cx="313697" cy="805315"/>
              <a:chOff x="1505211" y="1252603"/>
              <a:chExt cx="599162" cy="1440493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7335804" y="2627443"/>
              <a:ext cx="574929" cy="287112"/>
              <a:chOff x="864296" y="1352811"/>
              <a:chExt cx="1098115" cy="51356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7971599" y="3533587"/>
              <a:ext cx="520873" cy="101714"/>
              <a:chOff x="1505211" y="2016145"/>
              <a:chExt cx="1257842" cy="13833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Straight Connector 21"/>
            <p:cNvCxnSpPr/>
            <p:nvPr/>
          </p:nvCxnSpPr>
          <p:spPr>
            <a:xfrm>
              <a:off x="7990292" y="3479385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124248" y="3097854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996115" y="3179246"/>
              <a:ext cx="1705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7971588" y="3831929"/>
              <a:ext cx="0" cy="33741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971599" y="3627478"/>
              <a:ext cx="0" cy="40890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8498124" y="3613052"/>
              <a:ext cx="0" cy="5691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984020" y="2306451"/>
              <a:ext cx="605436" cy="660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036436" y="3244432"/>
              <a:ext cx="346386" cy="660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76684" y="3198208"/>
              <a:ext cx="268883" cy="26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7976799" y="3993874"/>
              <a:ext cx="462897" cy="5654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86766" y="4236258"/>
              <a:ext cx="207561" cy="242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8610585" y="3639003"/>
              <a:ext cx="4258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777793" y="988924"/>
            <a:ext cx="4766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loop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141679" y="2960341"/>
            <a:ext cx="5424232" cy="3144275"/>
            <a:chOff x="1141679" y="2960341"/>
            <a:chExt cx="5424232" cy="3144275"/>
          </a:xfrm>
        </p:grpSpPr>
        <p:sp>
          <p:nvSpPr>
            <p:cNvPr id="52" name="Rectangle 51"/>
            <p:cNvSpPr/>
            <p:nvPr/>
          </p:nvSpPr>
          <p:spPr>
            <a:xfrm>
              <a:off x="2807747" y="2960341"/>
              <a:ext cx="15029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Variables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Connector 53"/>
            <p:cNvCxnSpPr>
              <a:stCxn id="52" idx="2"/>
            </p:cNvCxnSpPr>
            <p:nvPr/>
          </p:nvCxnSpPr>
          <p:spPr>
            <a:xfrm>
              <a:off x="3559245" y="3329673"/>
              <a:ext cx="6914" cy="71073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900092" y="4020424"/>
              <a:ext cx="364453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00092" y="4020424"/>
              <a:ext cx="0" cy="618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566399" y="4040409"/>
              <a:ext cx="0" cy="618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1141679" y="4679224"/>
              <a:ext cx="17713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 variables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94574" y="4679224"/>
              <a:ext cx="17713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output variables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11768" y="5088953"/>
              <a:ext cx="63115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73485" y="5162328"/>
              <a:ext cx="6135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64" name="Rectangle 63"/>
          <p:cNvSpPr/>
          <p:nvPr/>
        </p:nvSpPr>
        <p:spPr>
          <a:xfrm>
            <a:off x="7734165" y="5944641"/>
            <a:ext cx="3174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Fig.1 CSTH (open loop system)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090" y="281923"/>
            <a:ext cx="476683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function of open loop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58732" y="3232915"/>
            <a:ext cx="5364345" cy="2607640"/>
            <a:chOff x="4001724" y="2591870"/>
            <a:chExt cx="3517890" cy="1917907"/>
          </a:xfrm>
        </p:grpSpPr>
        <p:sp>
          <p:nvSpPr>
            <p:cNvPr id="4" name="Rectangle 3"/>
            <p:cNvSpPr/>
            <p:nvPr/>
          </p:nvSpPr>
          <p:spPr>
            <a:xfrm>
              <a:off x="5137436" y="4082042"/>
              <a:ext cx="553676" cy="42773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137436" y="2627528"/>
              <a:ext cx="553676" cy="42773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37436" y="3304873"/>
              <a:ext cx="553676" cy="42773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95172" y="4331292"/>
              <a:ext cx="6422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467633" y="3520965"/>
              <a:ext cx="56474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03621" y="2644297"/>
              <a:ext cx="611821" cy="24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(s)</a:t>
              </a:r>
              <a:endParaRPr lang="ar-IQ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099518" y="3323700"/>
                  <a:ext cx="642268" cy="4147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ar-IQ" sz="11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9518" y="3323700"/>
                  <a:ext cx="642268" cy="41477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7032382" y="3395838"/>
              <a:ext cx="487232" cy="24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To(s)</a:t>
              </a:r>
              <a:endParaRPr lang="ar-IQ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484091" y="2811007"/>
              <a:ext cx="6422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001724" y="4170576"/>
              <a:ext cx="552217" cy="24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m(s)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75923" y="3062251"/>
              <a:ext cx="243617" cy="24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ar-IQ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084214" y="3304873"/>
              <a:ext cx="383419" cy="39572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185610" y="3414740"/>
                  <a:ext cx="224238" cy="26090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ar-IQ" sz="7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nary>
                      </m:oMath>
                    </m:oMathPara>
                  </a14:m>
                  <a:endParaRPr lang="ar-IQ" sz="6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5610" y="3414740"/>
                  <a:ext cx="224238" cy="260905"/>
                </a:xfrm>
                <a:prstGeom prst="rect">
                  <a:avLst/>
                </a:prstGeom>
                <a:blipFill>
                  <a:blip r:embed="rId3"/>
                  <a:stretch>
                    <a:fillRect l="-155556" t="-155814" r="-172222" b="-2186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5884208" y="3235753"/>
              <a:ext cx="243617" cy="24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ar-IQ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11952" y="3640777"/>
              <a:ext cx="243617" cy="24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ar-IQ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91112" y="3502736"/>
              <a:ext cx="3931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4484091" y="3534748"/>
              <a:ext cx="6422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047068" y="3395838"/>
              <a:ext cx="461531" cy="24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Q(s)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Elbow Connector 21"/>
            <p:cNvCxnSpPr/>
            <p:nvPr/>
          </p:nvCxnSpPr>
          <p:spPr>
            <a:xfrm flipV="1">
              <a:off x="5702194" y="3720335"/>
              <a:ext cx="582404" cy="629076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5107177" y="2591870"/>
                  <a:ext cx="521119" cy="4147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IQ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r-IQ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IQ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6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ar-IQ" sz="16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ar-IQ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ar-IQ" sz="16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IQ" sz="16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ar-IQ" sz="1200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7177" y="2591870"/>
                  <a:ext cx="521119" cy="41477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148518" y="4086066"/>
                  <a:ext cx="570296" cy="4147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ar-IQ" sz="11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518" y="4086066"/>
                  <a:ext cx="570296" cy="41477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/>
            <p:nvPr/>
          </p:nvCxnSpPr>
          <p:spPr>
            <a:xfrm rot="5400000" flipV="1">
              <a:off x="6029880" y="3044696"/>
              <a:ext cx="46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691112" y="2806610"/>
              <a:ext cx="57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3908" y="937984"/>
                <a:ext cx="103980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Previously we discussed the transfer function of the CSTH and we found that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8" y="937984"/>
                <a:ext cx="10398035" cy="369332"/>
              </a:xfrm>
              <a:prstGeom prst="rect">
                <a:avLst/>
              </a:prstGeom>
              <a:blipFill>
                <a:blip r:embed="rId6"/>
                <a:stretch>
                  <a:fillRect l="-52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3908" y="1595848"/>
                <a:ext cx="4276168" cy="8194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8" y="1595848"/>
                <a:ext cx="4276168" cy="8194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894312" y="2445665"/>
            <a:ext cx="623260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 flow Block diagram (SFBD)is shown in Fig.2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91150" y="6071083"/>
            <a:ext cx="3174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Fig.2  SFBD for open system.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174" y="405508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672" y="805618"/>
            <a:ext cx="10384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simple words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system is the system which is under control. It means that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remain constant if any change occurs in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69" y="2059536"/>
            <a:ext cx="3313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closed system </a:t>
            </a:r>
            <a:endParaRPr lang="en-US" sz="2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672" y="2537088"/>
            <a:ext cx="45225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Process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measuring element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3Comparator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Controller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Final Control Element (Control Valve)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76557" y="2459646"/>
            <a:ext cx="6797134" cy="3733299"/>
            <a:chOff x="1187869" y="1409166"/>
            <a:chExt cx="6341735" cy="37332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70362" y="2031462"/>
              <a:ext cx="0" cy="10577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97662" y="1995477"/>
              <a:ext cx="0" cy="10875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991194" y="3083066"/>
              <a:ext cx="992078" cy="61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4004132" y="2208748"/>
              <a:ext cx="953321" cy="47926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085631" y="2707897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86532" y="2613077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49853" y="233231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45597" y="2545597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92786" y="233231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12940" y="2670582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99975" y="274777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085631" y="246539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677911" y="243684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 rot="1554962">
              <a:off x="4548740" y="1645762"/>
              <a:ext cx="371265" cy="984825"/>
              <a:chOff x="1505211" y="1252603"/>
              <a:chExt cx="599162" cy="1440493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448731" y="1741689"/>
              <a:ext cx="680437" cy="351111"/>
              <a:chOff x="864296" y="1352811"/>
              <a:chExt cx="1098115" cy="513567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4201204" y="2849818"/>
              <a:ext cx="616461" cy="124387"/>
              <a:chOff x="1505211" y="2016145"/>
              <a:chExt cx="1257842" cy="138332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Connector 22"/>
            <p:cNvCxnSpPr/>
            <p:nvPr/>
          </p:nvCxnSpPr>
          <p:spPr>
            <a:xfrm>
              <a:off x="4223327" y="278353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381866" y="2316958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230219" y="2416492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201191" y="3214662"/>
              <a:ext cx="0" cy="4126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201204" y="2964638"/>
              <a:ext cx="0" cy="5000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824353" y="2946996"/>
              <a:ext cx="0" cy="695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995900" y="1409166"/>
              <a:ext cx="400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9425" y="3262096"/>
              <a:ext cx="8538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Steam in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95405" y="2583106"/>
              <a:ext cx="409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53479" y="2405404"/>
              <a:ext cx="318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16200000">
              <a:off x="4198241" y="3413819"/>
              <a:ext cx="566080" cy="669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37506" y="3709118"/>
              <a:ext cx="245651" cy="18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48083" y="4075053"/>
              <a:ext cx="4164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73785" y="4803911"/>
              <a:ext cx="5742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39448" y="4072003"/>
              <a:ext cx="177023" cy="189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894588" y="2786545"/>
              <a:ext cx="10536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2979694" y="3502858"/>
              <a:ext cx="366974" cy="356909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2" name="Flowchart: Collate 71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Flowchart: Delay 72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cxnSp>
            <p:nvCxnSpPr>
              <p:cNvPr id="74" name="Straight Connector 73"/>
              <p:cNvCxnSpPr>
                <a:stCxn id="72" idx="1"/>
                <a:endCxn id="73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Arrow Connector 39"/>
            <p:cNvCxnSpPr/>
            <p:nvPr/>
          </p:nvCxnSpPr>
          <p:spPr>
            <a:xfrm flipV="1">
              <a:off x="3144219" y="3908893"/>
              <a:ext cx="0" cy="4572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003767" y="4622940"/>
              <a:ext cx="113192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Comparator</a:t>
              </a:r>
              <a:endParaRPr lang="en-GB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5320288" y="4469408"/>
              <a:ext cx="1506" cy="33679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362963" y="3607721"/>
              <a:ext cx="85313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4894588" y="4333449"/>
              <a:ext cx="40194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042401" y="2599547"/>
              <a:ext cx="763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87869" y="4153320"/>
              <a:ext cx="17559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 control element</a:t>
              </a:r>
              <a:endParaRPr lang="en-GB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25746" y="1798387"/>
              <a:ext cx="12038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Temperature measuring element</a:t>
              </a:r>
              <a:endParaRPr lang="en-GB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207518" y="4172820"/>
              <a:ext cx="219013" cy="26085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626077" y="2701967"/>
              <a:ext cx="126749" cy="15535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04132" y="4095091"/>
              <a:ext cx="895325" cy="49244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Controller</a:t>
              </a:r>
            </a:p>
            <a:p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708315" y="4300007"/>
              <a:ext cx="135041" cy="150152"/>
              <a:chOff x="1446281" y="3464685"/>
              <a:chExt cx="209086" cy="144476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flipH="1">
              <a:off x="3146809" y="4375083"/>
              <a:ext cx="8508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3454478" y="4300007"/>
              <a:ext cx="135041" cy="150152"/>
              <a:chOff x="1446281" y="3464685"/>
              <a:chExt cx="209086" cy="144476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063704" y="4009339"/>
              <a:ext cx="135041" cy="150152"/>
              <a:chOff x="1446281" y="3464685"/>
              <a:chExt cx="209086" cy="14447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3081929" y="4188695"/>
              <a:ext cx="135041" cy="150152"/>
              <a:chOff x="1446281" y="3464685"/>
              <a:chExt cx="209086" cy="144476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Arrow Connector 55"/>
            <p:cNvCxnSpPr>
              <a:stCxn id="47" idx="1"/>
            </p:cNvCxnSpPr>
            <p:nvPr/>
          </p:nvCxnSpPr>
          <p:spPr>
            <a:xfrm flipH="1">
              <a:off x="5756938" y="2167719"/>
              <a:ext cx="568808" cy="4581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 flipV="1">
              <a:off x="5528221" y="4450159"/>
              <a:ext cx="412742" cy="2627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2499212" y="3742461"/>
              <a:ext cx="395485" cy="3772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461495" y="4436942"/>
              <a:ext cx="1208715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 Valve</a:t>
              </a:r>
              <a:endPara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5689451" y="2862883"/>
              <a:ext cx="0" cy="14630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5408909" y="4325923"/>
              <a:ext cx="274320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3651633" y="2496209"/>
              <a:ext cx="293839" cy="98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556077" y="4021137"/>
              <a:ext cx="17702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flipV="1">
            <a:off x="6143634" y="4677773"/>
            <a:ext cx="514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210023" y="6145633"/>
            <a:ext cx="267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Fig.3  Closed System.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174" y="405508"/>
            <a:ext cx="3512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in Closed loop System</a:t>
            </a:r>
            <a:endParaRPr lang="en-US" sz="2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69255" y="1240975"/>
            <a:ext cx="8090974" cy="3175451"/>
            <a:chOff x="2369587" y="1114366"/>
            <a:chExt cx="8090974" cy="3175451"/>
          </a:xfrm>
        </p:grpSpPr>
        <p:sp>
          <p:nvSpPr>
            <p:cNvPr id="4" name="Rectangle 3"/>
            <p:cNvSpPr/>
            <p:nvPr/>
          </p:nvSpPr>
          <p:spPr>
            <a:xfrm>
              <a:off x="5849895" y="1114366"/>
              <a:ext cx="15029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Variables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626752" y="1618439"/>
              <a:ext cx="0" cy="71073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128000" y="2309190"/>
              <a:ext cx="632677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128000" y="2309190"/>
              <a:ext cx="0" cy="618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626752" y="2329175"/>
              <a:ext cx="0" cy="618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369587" y="2967990"/>
              <a:ext cx="17713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Load variables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49895" y="2990384"/>
              <a:ext cx="17713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Manipulating variable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12421" y="3458820"/>
              <a:ext cx="63115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19987" y="3801445"/>
              <a:ext cx="6135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9454775" y="2309189"/>
              <a:ext cx="0" cy="618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8689224" y="2973301"/>
              <a:ext cx="17713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Controlled variable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268127" y="3801444"/>
              <a:ext cx="6135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  <a:endPara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2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4242" y="532117"/>
            <a:ext cx="6978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Flow Block Diagram (SFBD) for closed system</a:t>
            </a:r>
            <a:endParaRPr lang="en-US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42536" y="1519311"/>
            <a:ext cx="9762978" cy="3767870"/>
            <a:chOff x="2682695" y="1624664"/>
            <a:chExt cx="6732888" cy="2390330"/>
          </a:xfrm>
        </p:grpSpPr>
        <p:sp>
          <p:nvSpPr>
            <p:cNvPr id="4" name="TextBox 3"/>
            <p:cNvSpPr txBox="1"/>
            <p:nvPr/>
          </p:nvSpPr>
          <p:spPr>
            <a:xfrm>
              <a:off x="5449781" y="2756344"/>
              <a:ext cx="710435" cy="4100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 valve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56438" y="2815242"/>
              <a:ext cx="661120" cy="234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46096" y="2851481"/>
              <a:ext cx="850494" cy="2538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Controller</a:t>
              </a:r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8545" y="3337963"/>
              <a:ext cx="871906" cy="4100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Measuring element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0745" y="2120688"/>
              <a:ext cx="704728" cy="2538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Load 2</a:t>
              </a:r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32860" y="2814346"/>
              <a:ext cx="354676" cy="3076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7509367" y="2814346"/>
              <a:ext cx="354676" cy="3076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10029" y="2968155"/>
              <a:ext cx="40455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099611" y="2987921"/>
              <a:ext cx="360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169692" y="2981639"/>
              <a:ext cx="288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954722" y="2997382"/>
              <a:ext cx="288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137822" y="2964904"/>
              <a:ext cx="36576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110305" y="2981639"/>
              <a:ext cx="0" cy="5486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810198" y="3583321"/>
              <a:ext cx="158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282705" y="3548858"/>
              <a:ext cx="1828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810198" y="3128480"/>
              <a:ext cx="0" cy="468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031818" y="1764400"/>
              <a:ext cx="64008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0" idx="0"/>
            </p:cNvCxnSpPr>
            <p:nvPr/>
          </p:nvCxnSpPr>
          <p:spPr>
            <a:xfrm>
              <a:off x="7686705" y="2406976"/>
              <a:ext cx="0" cy="4073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970397" y="2265715"/>
              <a:ext cx="324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549490" y="2830991"/>
              <a:ext cx="304800" cy="234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∑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18111" y="2822860"/>
              <a:ext cx="289585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∑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73699" y="2524341"/>
              <a:ext cx="231848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02287" y="2723219"/>
              <a:ext cx="231848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7587" y="2671812"/>
              <a:ext cx="231848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55961" y="3047987"/>
              <a:ext cx="231848" cy="234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73762" y="1624664"/>
              <a:ext cx="401406" cy="292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99729" y="2715463"/>
              <a:ext cx="475089" cy="234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66746" y="2810311"/>
              <a:ext cx="517812" cy="25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99303" y="2480661"/>
              <a:ext cx="960408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Comparator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55175" y="2348646"/>
              <a:ext cx="960408" cy="410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Controlled variable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47239" y="3291796"/>
              <a:ext cx="418059" cy="234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19203" y="3644014"/>
              <a:ext cx="960408" cy="370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Measured variable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82695" y="2948658"/>
              <a:ext cx="757352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47029" y="1652032"/>
              <a:ext cx="673047" cy="234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Load 1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494560" y="2102366"/>
              <a:ext cx="383753" cy="307617"/>
              <a:chOff x="8183219" y="715469"/>
              <a:chExt cx="383753" cy="307617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83219" y="715469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∑∑</a:t>
                </a:r>
              </a:p>
              <a:p>
                <a:endParaRPr lang="en-GB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8250748" y="763153"/>
                <a:ext cx="316224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endParaRPr lang="en-US" sz="2000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>
              <a:off x="7671898" y="1775890"/>
              <a:ext cx="0" cy="335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007692" y="1790531"/>
              <a:ext cx="324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658244" y="2102366"/>
              <a:ext cx="316923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7849236" y="2948658"/>
              <a:ext cx="556379" cy="13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94739" y="3598190"/>
              <a:ext cx="517812" cy="25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</a:t>
              </a:r>
              <a:endPara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7015473" y="2273355"/>
              <a:ext cx="4572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154604" y="2683271"/>
              <a:ext cx="316923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38149" y="2735983"/>
              <a:ext cx="316923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22991" y="2695652"/>
              <a:ext cx="316923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48119" y="1796720"/>
              <a:ext cx="231848" cy="234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44073" y="2005871"/>
              <a:ext cx="231848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+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03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812885" y="254633"/>
            <a:ext cx="8407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flow block diagram always written in terms of transfer function as below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8804" y="945487"/>
            <a:ext cx="9762978" cy="3796637"/>
            <a:chOff x="759820" y="1705142"/>
            <a:chExt cx="9762978" cy="3796637"/>
          </a:xfrm>
        </p:grpSpPr>
        <p:grpSp>
          <p:nvGrpSpPr>
            <p:cNvPr id="2" name="Group 1"/>
            <p:cNvGrpSpPr/>
            <p:nvPr/>
          </p:nvGrpSpPr>
          <p:grpSpPr>
            <a:xfrm>
              <a:off x="759820" y="1705142"/>
              <a:ext cx="9762978" cy="3796637"/>
              <a:chOff x="2682695" y="1624664"/>
              <a:chExt cx="6732888" cy="240858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449504" y="2862844"/>
                <a:ext cx="710435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6456438" y="2815242"/>
                <a:ext cx="661120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246096" y="2851481"/>
                <a:ext cx="850494" cy="253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394198" y="3456052"/>
                <a:ext cx="871906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310745" y="2120688"/>
                <a:ext cx="704728" cy="253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593511" y="2814346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509367" y="2814346"/>
                <a:ext cx="354676" cy="307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3210029" y="2968155"/>
                <a:ext cx="404553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5099611" y="2987921"/>
                <a:ext cx="360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169692" y="2981639"/>
                <a:ext cx="288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3954722" y="2997382"/>
                <a:ext cx="288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7137822" y="2964904"/>
                <a:ext cx="36576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8110305" y="2981639"/>
                <a:ext cx="0" cy="5486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3738015" y="3598190"/>
                <a:ext cx="16395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6282705" y="3548858"/>
                <a:ext cx="1828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3738015" y="3130190"/>
                <a:ext cx="0" cy="468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7031818" y="1764400"/>
                <a:ext cx="640080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endCxn id="9" idx="0"/>
              </p:cNvCxnSpPr>
              <p:nvPr/>
            </p:nvCxnSpPr>
            <p:spPr>
              <a:xfrm>
                <a:off x="7686705" y="2406976"/>
                <a:ext cx="0" cy="4073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970397" y="2265715"/>
                <a:ext cx="324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7549490" y="2830991"/>
                <a:ext cx="304800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∑</a:t>
                </a:r>
                <a:endParaRPr lang="en-GB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87273" y="2823777"/>
                <a:ext cx="289585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∑</a:t>
                </a:r>
                <a:endParaRPr lang="en-GB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467241" y="2605051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302287" y="2723219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27587" y="2671812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555961" y="3047987"/>
                <a:ext cx="231848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73762" y="1624664"/>
                <a:ext cx="401406" cy="292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899729" y="2715463"/>
                <a:ext cx="475089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n-GB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466746" y="2810311"/>
                <a:ext cx="517812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endParaRPr lang="en-GB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399303" y="2480661"/>
                <a:ext cx="96040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Comparator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455175" y="2348646"/>
                <a:ext cx="960408" cy="410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Controlled variable</a:t>
                </a: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447239" y="3291796"/>
                <a:ext cx="418059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GB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114458" y="3662264"/>
                <a:ext cx="960408" cy="370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variable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682695" y="2948658"/>
                <a:ext cx="757352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point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47029" y="1652032"/>
                <a:ext cx="673047" cy="234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7494560" y="2102366"/>
                <a:ext cx="383753" cy="307617"/>
                <a:chOff x="8183219" y="715469"/>
                <a:chExt cx="383753" cy="307617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8183219" y="715469"/>
                  <a:ext cx="354676" cy="30761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dirty="0"/>
                    <a:t>∑∑</a:t>
                  </a:r>
                </a:p>
                <a:p>
                  <a:endParaRPr lang="en-GB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8250748" y="763153"/>
                  <a:ext cx="316224" cy="253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000" dirty="0" smtClean="0"/>
                    <a:t>Σ</a:t>
                  </a:r>
                  <a:endParaRPr lang="en-US" sz="2000" dirty="0"/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>
                <a:off x="7671898" y="1775890"/>
                <a:ext cx="0" cy="3357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6007692" y="1790531"/>
                <a:ext cx="3240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5658244" y="2102366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V="1">
                <a:off x="7849236" y="2948658"/>
                <a:ext cx="556379" cy="13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394739" y="3598190"/>
                <a:ext cx="517812" cy="253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endParaRPr lang="en-GB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7015473" y="2273355"/>
                <a:ext cx="457200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6154604" y="2683271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38149" y="2735983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122991" y="2695652"/>
                <a:ext cx="316923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680703" y="1903674"/>
                <a:ext cx="231848" cy="2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GB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313183" y="2050543"/>
                <a:ext cx="231848" cy="214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+</a:t>
                </a:r>
                <a:endParaRPr lang="en-GB" sz="16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272876" y="1790014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876" y="1790014"/>
                  <a:ext cx="78779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235146" y="3606068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146" y="3606068"/>
                  <a:ext cx="7877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312183" y="250669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183" y="2506692"/>
                  <a:ext cx="7877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295922" y="3577430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5922" y="3577430"/>
                  <a:ext cx="7877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016515" y="3633092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6515" y="3633092"/>
                  <a:ext cx="7877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958688" y="4568163"/>
                  <a:ext cx="7877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8688" y="4568163"/>
                  <a:ext cx="7877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9" name="Table 5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1611978"/>
                  </p:ext>
                </p:extLst>
              </p:nvPr>
            </p:nvGraphicFramePr>
            <p:xfrm>
              <a:off x="8718793" y="3591761"/>
              <a:ext cx="3366116" cy="3097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452">
                      <a:extLst>
                        <a:ext uri="{9D8B030D-6E8A-4147-A177-3AD203B41FA5}">
                          <a16:colId xmlns:a16="http://schemas.microsoft.com/office/drawing/2014/main" val="4129737297"/>
                        </a:ext>
                      </a:extLst>
                    </a:gridCol>
                    <a:gridCol w="2718664">
                      <a:extLst>
                        <a:ext uri="{9D8B030D-6E8A-4147-A177-3AD203B41FA5}">
                          <a16:colId xmlns:a16="http://schemas.microsoft.com/office/drawing/2014/main" val="706206253"/>
                        </a:ext>
                      </a:extLst>
                    </a:gridCol>
                  </a:tblGrid>
                  <a:tr h="395964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6840053"/>
                      </a:ext>
                    </a:extLst>
                  </a:tr>
                  <a:tr h="61180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Controller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843974"/>
                      </a:ext>
                    </a:extLst>
                  </a:tr>
                  <a:tr h="3909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Valve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5838454"/>
                      </a:ext>
                    </a:extLst>
                  </a:tr>
                  <a:tr h="390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Process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89713164"/>
                      </a:ext>
                    </a:extLst>
                  </a:tr>
                  <a:tr h="3200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Measuring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element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3371599"/>
                      </a:ext>
                    </a:extLst>
                  </a:tr>
                  <a:tr h="3200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Load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9074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9" name="Table 5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1611978"/>
                  </p:ext>
                </p:extLst>
              </p:nvPr>
            </p:nvGraphicFramePr>
            <p:xfrm>
              <a:off x="8718793" y="3591761"/>
              <a:ext cx="3366116" cy="3097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452">
                      <a:extLst>
                        <a:ext uri="{9D8B030D-6E8A-4147-A177-3AD203B41FA5}">
                          <a16:colId xmlns:a16="http://schemas.microsoft.com/office/drawing/2014/main" val="4129737297"/>
                        </a:ext>
                      </a:extLst>
                    </a:gridCol>
                    <a:gridCol w="2718664">
                      <a:extLst>
                        <a:ext uri="{9D8B030D-6E8A-4147-A177-3AD203B41FA5}">
                          <a16:colId xmlns:a16="http://schemas.microsoft.com/office/drawing/2014/main" val="706206253"/>
                        </a:ext>
                      </a:extLst>
                    </a:gridCol>
                  </a:tblGrid>
                  <a:tr h="395964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68400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43" t="-62857" r="-425472" b="-32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Controller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843974"/>
                      </a:ext>
                    </a:extLst>
                  </a:tr>
                  <a:tr h="39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43" t="-267188" r="-425472" b="-432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Valve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5838454"/>
                      </a:ext>
                    </a:extLst>
                  </a:tr>
                  <a:tr h="390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43" t="-361538" r="-42547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Process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8971316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43" t="-285714" r="-425472" b="-10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Measuring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element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337159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43" t="-385714" r="-425472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Load Transfer Function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90746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282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7" y="444137"/>
            <a:ext cx="4428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function of closed loop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514" y="1232067"/>
            <a:ext cx="943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transfer function of a closed system depends mainly upon Load variables and set point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514" y="1927664"/>
                <a:ext cx="11064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a:fld id="{8DED98FD-14B4-492A-933B-92B6B37CE46B}" type="mathplaceholder">
                      <a:rPr lang="en-US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Type </a:t>
                    </a:fld>
                    <a:fld id="{22B7AEEF-6B11-48B5-BFCC-5D4EAAC076E1}" type="mathplaceholder">
                      <a:rPr lang="en-US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equation here.</a:t>
                    </a:fl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Referring to the previous example of CSTH, we can construct three transfer functions as follows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1927664"/>
                <a:ext cx="11064240" cy="369332"/>
              </a:xfrm>
              <a:prstGeom prst="rect">
                <a:avLst/>
              </a:prstGeom>
              <a:blipFill>
                <a:blip r:embed="rId2"/>
                <a:stretch>
                  <a:fillRect l="-16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2554" y="2762794"/>
                <a:ext cx="5588005" cy="604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554" y="2762794"/>
                <a:ext cx="5588005" cy="604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2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1024</Words>
  <Application>Microsoft Office PowerPoint</Application>
  <PresentationFormat>Widescreen</PresentationFormat>
  <Paragraphs>451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65</cp:revision>
  <dcterms:created xsi:type="dcterms:W3CDTF">2020-04-29T18:15:49Z</dcterms:created>
  <dcterms:modified xsi:type="dcterms:W3CDTF">2020-05-03T20:16:18Z</dcterms:modified>
</cp:coreProperties>
</file>